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</p:embeddedFont>
    <p:embeddedFont>
      <p:font typeface="Roboto Slab" pitchFamily="2" charset="0"/>
      <p:regular r:id="rId1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1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577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E4A71-7C41-340C-8DF2-DB09BA7C2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61E190-B210-DE08-CA36-535F260E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A4962C-1543-06CA-D326-7C90D5A7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22BCA-F72D-D412-9828-70CECFFA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509F31-F215-327C-39E6-32AC5A49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53996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A0A6C-523B-CC06-6330-6C3412C4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7CD5F7-EDD9-3695-6111-0A8FC3275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31BB8B-E3AA-AC38-0239-E859F108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7A258D-1D78-8C34-00E7-BEBA73E7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025BBF-C44C-3DF3-908E-F2A89C05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1619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BB4CA1-602E-B81E-A43C-B9B4A04BF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B18228-D5F0-D618-849B-482A2B5C7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94377B-072B-2B5A-0037-9022A76B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429B2A-5D6D-D743-06EA-2D597CFC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289F51-C9FC-A664-F0D6-F15A4F83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0606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924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681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489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473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056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876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82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CD99B-04C4-A7B9-D630-B8A76EFA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DA9CC-1908-7B3A-9E07-6001792D7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1C0F28-9AAD-054D-EDA8-E9A435DC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2E56F5-E247-A1A4-4710-ED5FD685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F6CC62-4FD2-6CA3-C7BF-2F13ED60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9060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5C85F-3934-2297-F3E5-59618BE4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951270-E777-0A0A-ED9E-887A6C09B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A9C25B-F195-30C6-147E-77A350E7C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1C1D4D-9187-FCF2-2648-84906406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740291-4887-801A-5BAD-5501D42B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619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B8473-75DE-BC02-7C12-A2612DE5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12DD4-C223-1C0C-9F2C-BA6B53BB8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463899-C210-8065-7296-7F409E5AC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8477FB-80F3-9ADE-F5F0-148E03EA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03538B-A4CE-D5DB-4757-AFFDE284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7B7729-7719-5692-9A20-869651C5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569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C60B2-36A8-DB63-EB2E-665AEF24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F9CD68-AF16-72CE-E332-78D9DE433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830473-4917-1589-012D-9A9387F11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BF8D40-0EF6-6B2A-C036-7E0864758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1DF1961-F92E-A49E-02D3-5D95BF001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98B330D-3058-B803-405D-2E71A27A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46822F1-27D6-1A7F-B2C7-5FCD96E4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7E28482-BCC1-CB92-C8B2-0EF14142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2579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6DF5D-7F8C-AC82-419C-42600867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DCEACB-B493-0CBC-1B98-9B9712F8B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439612-6700-4F2C-D2FB-F6E455CED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4A2483-92AC-259F-DC61-462306B0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04180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5D23641-45B6-D6E8-483E-A318BE4F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7C84FD-6063-8741-9351-54D284AE0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19E288-63E2-6AFA-03DB-EC299774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0233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C8096-BDBD-E8A1-1486-51D8322C6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015196-79ED-3B24-4CEF-1DFBB0BF4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41F3A4-98C7-BC42-9E6D-9D3DFBBD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32F1B2-824A-356F-6715-7BC6A5B88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E91E51-383A-495A-4121-D4A00DE9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AA7FDA-BEFC-E262-1D87-AC4B9C8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8655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A927F-2892-F7E0-8775-274C22CD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ACCE4F-3A37-4BE0-DBF3-3DAA06487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17E003-0A6E-8A5E-A1B4-D26DDA030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5B8A3B-2A8E-FB16-63F9-7848E7D0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E87209-D9E7-21B6-39DB-0482E6DD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3EB812-C15E-9CD9-1DAC-0E6DC283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1166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2FCA9B-580D-5399-AA60-1D6E2E4CD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43A159-2F7B-6704-C58D-96B79B0D2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91F6F9-7912-E080-8A8E-17A190E27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F9DD59-8C98-40FF-B853-7ED88A2555A6}" type="datetimeFigureOut">
              <a:rPr lang="es-ES" smtClean="0"/>
              <a:t>17/11/2025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58509-F419-0CAE-DC5F-007DBDB3B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C3B22E-77A5-34F4-F679-D1B159388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4B64DA-EE38-4B78-8282-919FB59000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87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group19.linkeddata.es/resource/" TargetMode="External"/><Relationship Id="rId4" Type="http://schemas.openxmlformats.org/officeDocument/2006/relationships/hyperlink" Target="http://group19.linkeddata.es/def/transpor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34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Madrid Fluye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23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3044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Grupo 19: José Ángel Galán, Juan Badía, Cristina García , Marcos Peralta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Asignatura: Web Semántica, Linked Data y Grafos de Conocimientos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980255C2-FA92-0C72-3BC2-D8CDB44CA01C}"/>
              </a:ext>
            </a:extLst>
          </p:cNvPr>
          <p:cNvGrpSpPr/>
          <p:nvPr/>
        </p:nvGrpSpPr>
        <p:grpSpPr>
          <a:xfrm>
            <a:off x="605421" y="490813"/>
            <a:ext cx="8189357" cy="2977216"/>
            <a:chOff x="398264" y="312896"/>
            <a:chExt cx="8189357" cy="1771770"/>
          </a:xfrm>
        </p:grpSpPr>
        <p:sp>
          <p:nvSpPr>
            <p:cNvPr id="2" name="Text 0"/>
            <p:cNvSpPr/>
            <p:nvPr/>
          </p:nvSpPr>
          <p:spPr>
            <a:xfrm>
              <a:off x="398264" y="312896"/>
              <a:ext cx="4526280" cy="3555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3600" dirty="0">
                  <a:solidFill>
                    <a:srgbClr val="3257B8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The Concept &amp; Data: Madrid Fluye</a:t>
              </a:r>
              <a:endParaRPr lang="en-US" sz="360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398264" y="952738"/>
              <a:ext cx="1706880" cy="213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2000" dirty="0">
                  <a:solidFill>
                    <a:srgbClr val="3257B8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The Challenge</a:t>
              </a:r>
              <a:endParaRPr lang="en-US" sz="20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398264" y="1168078"/>
              <a:ext cx="8189357" cy="3555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Navigating Madrid's urban mobility is complex. Car or bike? Decisions hinge on real-time traffic and </a:t>
              </a:r>
            </a:p>
            <a:p>
              <a:pPr marL="0" indent="0" algn="l">
                <a:lnSpc>
                  <a:spcPts val="1400"/>
                </a:lnSpc>
                <a:buNone/>
              </a:pPr>
              <a:endPara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availability of parking or bike stations.</a:t>
              </a:r>
              <a:endParaRPr lang="en-US" sz="14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398264" y="1662291"/>
              <a:ext cx="2280642" cy="213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2000" dirty="0">
                  <a:solidFill>
                    <a:srgbClr val="3257B8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Our Solution: "Madrid Fluye"</a:t>
              </a:r>
              <a:endParaRPr lang="en-US" sz="20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398264" y="1902619"/>
              <a:ext cx="8189357" cy="1820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400"/>
                </a:lnSpc>
                <a:buNone/>
              </a:pPr>
              <a:r>
                <a:rPr lang="en-US" sz="14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 conceptual app recommending optimal transport. High traffic? BiciMAD. Low traffic? Car.</a:t>
              </a:r>
              <a:endParaRPr lang="en-US" sz="1400" dirty="0"/>
            </a:p>
          </p:txBody>
        </p:sp>
      </p:grp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231" y="490813"/>
            <a:ext cx="4094676" cy="4094676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4BD25708-C9EF-8D08-2FE8-FF6DF01FF797}"/>
              </a:ext>
            </a:extLst>
          </p:cNvPr>
          <p:cNvGrpSpPr/>
          <p:nvPr/>
        </p:nvGrpSpPr>
        <p:grpSpPr>
          <a:xfrm>
            <a:off x="5597047" y="5381491"/>
            <a:ext cx="3415987" cy="1634345"/>
            <a:chOff x="8872657" y="952738"/>
            <a:chExt cx="5367099" cy="952739"/>
          </a:xfrm>
        </p:grpSpPr>
        <p:sp>
          <p:nvSpPr>
            <p:cNvPr id="8" name="Text 5"/>
            <p:cNvSpPr/>
            <p:nvPr/>
          </p:nvSpPr>
          <p:spPr>
            <a:xfrm>
              <a:off x="8872657" y="952738"/>
              <a:ext cx="1706880" cy="2133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2800" dirty="0">
                  <a:solidFill>
                    <a:srgbClr val="3257B8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Source Data (CSVs)</a:t>
              </a:r>
              <a:endParaRPr lang="en-US" sz="28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8872657" y="1279803"/>
              <a:ext cx="5367099" cy="1820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Public Parking (Geo, static)</a:t>
              </a:r>
              <a:endParaRPr lang="en-US" sz="14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8872657" y="1501616"/>
              <a:ext cx="5367099" cy="1820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BiciMAD Stations (Geo, capacity, availability)</a:t>
              </a:r>
              <a:endParaRPr lang="en-US" sz="14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8872657" y="1723430"/>
              <a:ext cx="5367099" cy="1820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40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15213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Traffic Intensity (Aggregated by zone and month)</a:t>
              </a:r>
              <a:endParaRPr lang="en-US" sz="1400" dirty="0"/>
            </a:p>
          </p:txBody>
        </p:sp>
      </p:grp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493" y="4409998"/>
            <a:ext cx="3235606" cy="32356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8216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Blueprint: Ontology &amp; Naming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462332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Crafting the "schema" (TBox) and "naming strategy" (URIs) for our knowledge graph.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2987516"/>
            <a:ext cx="7556421" cy="2471381"/>
          </a:xfrm>
          <a:prstGeom prst="roundRect">
            <a:avLst>
              <a:gd name="adj" fmla="val 1309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816650" y="3010376"/>
            <a:ext cx="771168" cy="2356962"/>
          </a:xfrm>
          <a:prstGeom prst="roundRect">
            <a:avLst>
              <a:gd name="adj" fmla="val 19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1057632" y="391167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780580" y="3203138"/>
            <a:ext cx="250686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Ontology (ontology.ttl)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780580" y="3619976"/>
            <a:ext cx="6354008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Classes: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ont:TransportFacility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(superclass) including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ont:ParkingFacility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ont:BikeStation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Also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ont:MobilityIntensity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691370" y="4521756"/>
            <a:ext cx="6354008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Hierarchy: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rdfs:subClassOf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connects classes (e.g.,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ont:BikeStation rdfs:subClassOf ont:TransportFacility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93790" y="5390198"/>
            <a:ext cx="7556421" cy="1871067"/>
          </a:xfrm>
          <a:prstGeom prst="roundRect">
            <a:avLst>
              <a:gd name="adj" fmla="val 1546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Shape 9"/>
          <p:cNvSpPr/>
          <p:nvPr/>
        </p:nvSpPr>
        <p:spPr>
          <a:xfrm>
            <a:off x="816650" y="5413058"/>
            <a:ext cx="771168" cy="1825347"/>
          </a:xfrm>
          <a:prstGeom prst="roundRect">
            <a:avLst>
              <a:gd name="adj" fmla="val 19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1057632" y="614493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780580" y="560582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URI Strategy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780580" y="6022658"/>
            <a:ext cx="635400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TBox (Ontology):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0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http://group19.linkeddata.es/def/transport#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(Prefix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ont: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780580" y="6722031"/>
            <a:ext cx="635400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ABox (Data):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0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http://group19.linkeddata.es/resource/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(Prefix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ex: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6636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Vocabulary Reuse: Interoperability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376607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Adhering to the principle of interoperability by leveraging industry-standard vocabularies.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308628"/>
            <a:ext cx="646390" cy="6463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09499" y="349043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Schema.org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709499" y="3956209"/>
            <a:ext cx="664071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universal properties like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schema:name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schema:address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schema:capacity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091946"/>
            <a:ext cx="646390" cy="6463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09499" y="527375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W3C Basic Geo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1709499" y="5739527"/>
            <a:ext cx="664071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for geolocation, using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wgs:lat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wgs:long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6522839"/>
            <a:ext cx="646390" cy="6463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09499" y="670464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XSD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709499" y="7170420"/>
            <a:ext cx="6640711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data types such as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xsd:integer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xsd:float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96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16268"/>
            <a:ext cx="7575233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Preparation with OpenRefine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70784" y="2092643"/>
            <a:ext cx="757523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 "dirty" CSVs to ensure coherence and mappability.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270784" y="2802255"/>
            <a:ext cx="2857619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OpenRefine Actions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270784" y="3349943"/>
            <a:ext cx="3555206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 Columns: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(e.g.,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PK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TotalBases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totalDocks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270784" y="4056698"/>
            <a:ext cx="355520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Text: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Remove spaces (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value.trim()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70784" y="4748213"/>
            <a:ext cx="3555206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 Data Types: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Replace commas with periods in decimals (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grel:value.replace(',', '.')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for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xsd:float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8430" y="2826068"/>
            <a:ext cx="3021925" cy="302192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70784" y="6350317"/>
            <a:ext cx="470820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Transformation: Wide-to-Long</a:t>
            </a:r>
            <a:endParaRPr lang="en-US" sz="2250" dirty="0"/>
          </a:p>
        </p:txBody>
      </p:sp>
      <p:sp>
        <p:nvSpPr>
          <p:cNvPr id="11" name="Text 7"/>
          <p:cNvSpPr/>
          <p:nvPr/>
        </p:nvSpPr>
        <p:spPr>
          <a:xfrm>
            <a:off x="6270784" y="6993255"/>
            <a:ext cx="757523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Traffic data with zones in columns (wide format) was pivoted to a long format (with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zone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intensity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columns), creating one measurement per row.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9407"/>
            <a:ext cx="60044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Graph Generation with RML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80855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Converting clean CSVs into a unified RDF Knowledge Graph.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302907"/>
            <a:ext cx="544354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05995" y="248435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005995" y="2876669"/>
            <a:ext cx="683061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 the three cleaned CSVs into a single RDF Knowledge Graph ( 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rdf/data.ttl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67" y="3573066"/>
            <a:ext cx="544354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78172" y="375451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278172" y="4146828"/>
            <a:ext cx="6558439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RML (RDF Mapping Language)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via the 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mappings/mapping.rml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file.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543" y="4843224"/>
            <a:ext cx="544354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50348" y="502467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550348" y="5416987"/>
            <a:ext cx="628626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 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rr:TriplesMap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(rule block) for each CSV.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7550348" y="5823704"/>
            <a:ext cx="6286262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rr:subjectMap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Generates resource URI (e.g., 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ex:parking/{id}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and assigns its class (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ont:ParkingFacility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7550348" y="6482953"/>
            <a:ext cx="6286262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rr:predicateObjectMap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Connects each CSV column to an ontology property (e.g., 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rml:reference "latitud"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maps to 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wgs:lat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069" y="629245"/>
            <a:ext cx="7576661" cy="118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SPARQL Exploitation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70069" y="2104311"/>
            <a:ext cx="757666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complete Linked Data lifecycle, from CSV to a Knowledge Graph.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70069" y="2622947"/>
            <a:ext cx="428149" cy="428149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1447" y="2694325"/>
            <a:ext cx="285393" cy="2853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88480" y="2688312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Completed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888480" y="3099792"/>
            <a:ext cx="6958251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Transformed 3 heterogeneous CSVs into a unified, clean, and connected Knowledge Graph.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270069" y="4089559"/>
            <a:ext cx="428149" cy="428149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1447" y="4160937"/>
            <a:ext cx="285393" cy="2853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888480" y="4154924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6888480" y="4566404"/>
            <a:ext cx="695825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rdf/data-with-links.ttl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a rich, interconnected dataset.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6270069" y="5259229"/>
            <a:ext cx="428149" cy="428149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1447" y="5330607"/>
            <a:ext cx="285393" cy="28539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888480" y="5324594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SPARQL Exploitation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888480" y="5736074"/>
            <a:ext cx="695825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 queries (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queries-with-links.sparql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across all sources.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6270069" y="6333649"/>
            <a:ext cx="285500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Example Query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270069" y="6975872"/>
            <a:ext cx="7576661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"Select the name of all BiciMAD stations (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ont:BikeStation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whose provider (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schema:provider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is the Wikidata entity for EMT Madrid (</a:t>
            </a: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wd:Q1094755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)."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618</Words>
  <Application>Microsoft Office PowerPoint</Application>
  <PresentationFormat>Personalizado</PresentationFormat>
  <Paragraphs>67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Aptos</vt:lpstr>
      <vt:lpstr>Roboto Slab</vt:lpstr>
      <vt:lpstr>Roboto</vt:lpstr>
      <vt:lpstr>Consolas</vt:lpstr>
      <vt:lpstr>Aptos Display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JOSE ANGEL GALAN BLAZQUEZ</cp:lastModifiedBy>
  <cp:revision>6</cp:revision>
  <dcterms:created xsi:type="dcterms:W3CDTF">2025-11-16T21:42:47Z</dcterms:created>
  <dcterms:modified xsi:type="dcterms:W3CDTF">2025-11-17T17:31:20Z</dcterms:modified>
</cp:coreProperties>
</file>